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F81BEDF-ECA6-4E37-B231-8B57EDBF0103}">
  <a:tblStyle styleId="{9F81BEDF-ECA6-4E37-B231-8B57EDBF010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p:restoredTop sz="94643"/>
  </p:normalViewPr>
  <p:slideViewPr>
    <p:cSldViewPr snapToGrid="0" snapToObjects="1">
      <p:cViewPr varScale="1">
        <p:scale>
          <a:sx n="120" d="100"/>
          <a:sy n="120" d="100"/>
        </p:scale>
        <p:origin x="9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learnalberta.ca/ProgramOfStudy.aspx?lang=en&amp;ProgramId=564423#640576"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 a picture of your country to the title page.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1d1c335b0_0_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1d1c335b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cfc83f05_03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cfc83f05_0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cfcff712_0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cfcff71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dfcc36c6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1dfcc36c6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http://www.learnalberta.ca/ProgramOfStudy.aspx?lang=en&amp;ProgramId=564423#640576</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1dfcc36c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1dfcc36c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f7661e81c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f7661e81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cfc83f05_0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cfc83f05_0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cfc83f05_02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cfc83f05_0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cfc83f05_03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cfc83f05_0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1d1c335b0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1d1c335b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cfc83f05_05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cfc83f05_0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cfc83f05_05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cfc83f05_0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0" name="Google Shape;10;p2"/>
          <p:cNvSpPr txBox="1">
            <a:spLocks noGrp="1"/>
          </p:cNvSpPr>
          <p:nvPr>
            <p:ph type="subTitle" idx="1"/>
          </p:nvPr>
        </p:nvSpPr>
        <p:spPr>
          <a:xfrm>
            <a:off x="685800" y="2840053"/>
            <a:ext cx="7772400" cy="784800"/>
          </a:xfrm>
          <a:prstGeom prst="rect">
            <a:avLst/>
          </a:prstGeom>
        </p:spPr>
        <p:txBody>
          <a:bodyPr spcFirstLastPara="1" wrap="square" lIns="91425" tIns="91425" rIns="91425" bIns="91425" anchor="t" anchorCtr="0"/>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0" name="Google Shape;40;p1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1" name="Google Shape;41;p1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2" name="Google Shape;42;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5" name="Google Shape;45;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1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8" name="Google Shape;48;p1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9" name="Google Shape;49;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0"/>
        <p:cNvGrpSpPr/>
        <p:nvPr/>
      </p:nvGrpSpPr>
      <p:grpSpPr>
        <a:xfrm>
          <a:off x="0" y="0"/>
          <a:ext cx="0" cy="0"/>
          <a:chOff x="0" y="0"/>
          <a:chExt cx="0" cy="0"/>
        </a:xfrm>
      </p:grpSpPr>
      <p:sp>
        <p:nvSpPr>
          <p:cNvPr id="51" name="Google Shape;51;p15"/>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2" name="Google Shape;52;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3"/>
        <p:cNvGrpSpPr/>
        <p:nvPr/>
      </p:nvGrpSpPr>
      <p:grpSpPr>
        <a:xfrm>
          <a:off x="0" y="0"/>
          <a:ext cx="0" cy="0"/>
          <a:chOff x="0" y="0"/>
          <a:chExt cx="0" cy="0"/>
        </a:xfrm>
      </p:grpSpPr>
      <p:sp>
        <p:nvSpPr>
          <p:cNvPr id="54" name="Google Shape;54;p1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6"/>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6" name="Google Shape;56;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7" name="Google Shape;57;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2"/>
        <p:cNvGrpSpPr/>
        <p:nvPr/>
      </p:nvGrpSpPr>
      <p:grpSpPr>
        <a:xfrm>
          <a:off x="0" y="0"/>
          <a:ext cx="0" cy="0"/>
          <a:chOff x="0" y="0"/>
          <a:chExt cx="0" cy="0"/>
        </a:xfrm>
      </p:grpSpPr>
      <p:sp>
        <p:nvSpPr>
          <p:cNvPr id="63" name="Google Shape;63;p18"/>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4" name="Google Shape;64;p18"/>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5" name="Google Shape;65;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3" name="Google Shape;13;p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6" name="Google Shape;16;p4"/>
          <p:cNvSpPr txBox="1">
            <a:spLocks noGrp="1"/>
          </p:cNvSpPr>
          <p:nvPr>
            <p:ph type="body" idx="1"/>
          </p:nvPr>
        </p:nvSpPr>
        <p:spPr>
          <a:xfrm>
            <a:off x="457200" y="1200150"/>
            <a:ext cx="3994500" cy="3725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7" name="Google Shape;17;p4"/>
          <p:cNvSpPr txBox="1">
            <a:spLocks noGrp="1"/>
          </p:cNvSpPr>
          <p:nvPr>
            <p:ph type="body" idx="2"/>
          </p:nvPr>
        </p:nvSpPr>
        <p:spPr>
          <a:xfrm>
            <a:off x="4692274" y="1200150"/>
            <a:ext cx="3994500" cy="3725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Google Shape;21;p6"/>
          <p:cNvSpPr txBox="1">
            <a:spLocks noGrp="1"/>
          </p:cNvSpPr>
          <p:nvPr>
            <p:ph type="body" idx="1"/>
          </p:nvPr>
        </p:nvSpPr>
        <p:spPr>
          <a:xfrm>
            <a:off x="457200" y="44063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7"/>
        <p:cNvGrpSpPr/>
        <p:nvPr/>
      </p:nvGrpSpPr>
      <p:grpSpPr>
        <a:xfrm>
          <a:off x="0" y="0"/>
          <a:ext cx="0" cy="0"/>
          <a:chOff x="0" y="0"/>
          <a:chExt cx="0" cy="0"/>
        </a:xfrm>
      </p:grpSpPr>
      <p:sp>
        <p:nvSpPr>
          <p:cNvPr id="28" name="Google Shape;28;p9"/>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9" name="Google Shape;29;p9"/>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0" name="Google Shape;3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3" name="Google Shape;3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4"/>
        <p:cNvGrpSpPr/>
        <p:nvPr/>
      </p:nvGrpSpPr>
      <p:grpSpPr>
        <a:xfrm>
          <a:off x="0" y="0"/>
          <a:ext cx="0" cy="0"/>
          <a:chOff x="0" y="0"/>
          <a:chExt cx="0" cy="0"/>
        </a:xfrm>
      </p:grpSpPr>
      <p:sp>
        <p:nvSpPr>
          <p:cNvPr id="35" name="Google Shape;35;p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6" name="Google Shape;36;p1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7" name="Google Shape;3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23"/>
        <p:cNvGrpSpPr/>
        <p:nvPr/>
      </p:nvGrpSpPr>
      <p:grpSpPr>
        <a:xfrm>
          <a:off x="0" y="0"/>
          <a:ext cx="0" cy="0"/>
          <a:chOff x="0" y="0"/>
          <a:chExt cx="0" cy="0"/>
        </a:xfrm>
      </p:grpSpPr>
      <p:sp>
        <p:nvSpPr>
          <p:cNvPr id="24" name="Google Shape;24;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25" name="Google Shape;25;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26" name="Google Shape;26;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learnalberta.ca/content/ssiic/html/indiaimagescollection.html" TargetMode="External"/><Relationship Id="rId4" Type="http://schemas.openxmlformats.org/officeDocument/2006/relationships/hyperlink" Target="http://www.learnalberta.ca/content/sscanic/html/ukrainevillageimagescollection.html" TargetMode="External"/><Relationship Id="rId5" Type="http://schemas.openxmlformats.org/officeDocument/2006/relationships/hyperlink" Target="http://www.learnalberta.ca/content/ssperuic/html/peruimagescollection.html" TargetMode="External"/><Relationship Id="rId6" Type="http://schemas.openxmlformats.org/officeDocument/2006/relationships/hyperlink" Target="http://www.learnalberta.ca/content/sstic/html/tunisiaimagescollection.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hyperlink" Target="http://learn360.infobase.com/PortalPlaylists.aspx?wID=237324&amp;xtid=81381&amp;loid=339225" TargetMode="External"/><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20"/>
          <p:cNvSpPr txBox="1">
            <a:spLocks noGrp="1"/>
          </p:cNvSpPr>
          <p:nvPr>
            <p:ph type="ctrTitle"/>
          </p:nvPr>
        </p:nvSpPr>
        <p:spPr>
          <a:xfrm>
            <a:off x="1161875" y="296487"/>
            <a:ext cx="7368300" cy="537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t>I’m taking my camera to:</a:t>
            </a:r>
            <a:endParaRPr/>
          </a:p>
        </p:txBody>
      </p:sp>
      <p:sp>
        <p:nvSpPr>
          <p:cNvPr id="73" name="Google Shape;73;p20"/>
          <p:cNvSpPr txBox="1">
            <a:spLocks noGrp="1"/>
          </p:cNvSpPr>
          <p:nvPr>
            <p:ph type="subTitle" idx="1"/>
          </p:nvPr>
        </p:nvSpPr>
        <p:spPr>
          <a:xfrm>
            <a:off x="4223300" y="928375"/>
            <a:ext cx="31161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Name: </a:t>
            </a:r>
            <a:endParaRPr sz="2400"/>
          </a:p>
          <a:p>
            <a:pPr marL="0" lvl="0" indent="0" algn="l" rtl="0">
              <a:spcBef>
                <a:spcPts val="0"/>
              </a:spcBef>
              <a:spcAft>
                <a:spcPts val="0"/>
              </a:spcAft>
              <a:buNone/>
            </a:pPr>
            <a:r>
              <a:rPr lang="en" sz="2400"/>
              <a:t>Date: </a:t>
            </a:r>
            <a:endParaRPr sz="2400"/>
          </a:p>
        </p:txBody>
      </p:sp>
      <p:pic>
        <p:nvPicPr>
          <p:cNvPr id="74" name="Google Shape;74;p20"/>
          <p:cNvPicPr preferRelativeResize="0"/>
          <p:nvPr/>
        </p:nvPicPr>
        <p:blipFill>
          <a:blip r:embed="rId3">
            <a:alphaModFix/>
          </a:blip>
          <a:stretch>
            <a:fillRect/>
          </a:stretch>
        </p:blipFill>
        <p:spPr>
          <a:xfrm>
            <a:off x="1368950" y="886100"/>
            <a:ext cx="2212475" cy="1482675"/>
          </a:xfrm>
          <a:prstGeom prst="rect">
            <a:avLst/>
          </a:prstGeom>
          <a:noFill/>
          <a:ln>
            <a:noFill/>
          </a:ln>
        </p:spPr>
      </p:pic>
      <p:pic>
        <p:nvPicPr>
          <p:cNvPr id="75" name="Google Shape;75;p20"/>
          <p:cNvPicPr preferRelativeResize="0"/>
          <p:nvPr/>
        </p:nvPicPr>
        <p:blipFill>
          <a:blip r:embed="rId4">
            <a:alphaModFix/>
          </a:blip>
          <a:stretch>
            <a:fillRect/>
          </a:stretch>
        </p:blipFill>
        <p:spPr>
          <a:xfrm>
            <a:off x="507300" y="2867250"/>
            <a:ext cx="1925400" cy="1283700"/>
          </a:xfrm>
          <a:prstGeom prst="roundRect">
            <a:avLst>
              <a:gd name="adj" fmla="val 16667"/>
            </a:avLst>
          </a:prstGeom>
          <a:noFill/>
          <a:ln>
            <a:noFill/>
          </a:ln>
        </p:spPr>
      </p:pic>
      <p:pic>
        <p:nvPicPr>
          <p:cNvPr id="76" name="Google Shape;76;p20" descr="Ukraine, Flag, National Flag, Nation, Country, Ensign"/>
          <p:cNvPicPr preferRelativeResize="0"/>
          <p:nvPr/>
        </p:nvPicPr>
        <p:blipFill>
          <a:blip r:embed="rId5">
            <a:alphaModFix/>
          </a:blip>
          <a:stretch>
            <a:fillRect/>
          </a:stretch>
        </p:blipFill>
        <p:spPr>
          <a:xfrm>
            <a:off x="2512775" y="2867250"/>
            <a:ext cx="1925400" cy="1283700"/>
          </a:xfrm>
          <a:prstGeom prst="roundRect">
            <a:avLst>
              <a:gd name="adj" fmla="val 16667"/>
            </a:avLst>
          </a:prstGeom>
          <a:noFill/>
          <a:ln>
            <a:noFill/>
          </a:ln>
        </p:spPr>
      </p:pic>
      <p:pic>
        <p:nvPicPr>
          <p:cNvPr id="77" name="Google Shape;77;p20" descr="Peru, Flag, National Flag, Nation, Country, Ensign"/>
          <p:cNvPicPr preferRelativeResize="0"/>
          <p:nvPr/>
        </p:nvPicPr>
        <p:blipFill>
          <a:blip r:embed="rId6">
            <a:alphaModFix/>
          </a:blip>
          <a:stretch>
            <a:fillRect/>
          </a:stretch>
        </p:blipFill>
        <p:spPr>
          <a:xfrm>
            <a:off x="4518250" y="2867250"/>
            <a:ext cx="1925700" cy="1283700"/>
          </a:xfrm>
          <a:prstGeom prst="roundRect">
            <a:avLst>
              <a:gd name="adj" fmla="val 16667"/>
            </a:avLst>
          </a:prstGeom>
          <a:noFill/>
          <a:ln>
            <a:noFill/>
          </a:ln>
        </p:spPr>
      </p:pic>
      <p:pic>
        <p:nvPicPr>
          <p:cNvPr id="78" name="Google Shape;78;p20"/>
          <p:cNvPicPr preferRelativeResize="0"/>
          <p:nvPr/>
        </p:nvPicPr>
        <p:blipFill>
          <a:blip r:embed="rId7">
            <a:alphaModFix/>
          </a:blip>
          <a:stretch>
            <a:fillRect/>
          </a:stretch>
        </p:blipFill>
        <p:spPr>
          <a:xfrm>
            <a:off x="6524025" y="2867250"/>
            <a:ext cx="1925700" cy="1284000"/>
          </a:xfrm>
          <a:prstGeom prst="roundRect">
            <a:avLst>
              <a:gd name="adj" fmla="val 16667"/>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9"/>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Interesting Facts &amp; Places</a:t>
            </a:r>
            <a:endParaRPr/>
          </a:p>
        </p:txBody>
      </p:sp>
      <p:sp>
        <p:nvSpPr>
          <p:cNvPr id="140" name="Google Shape;140;p2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800"/>
              <a:t>Travel home/ Favorite part to tell classmates</a:t>
            </a:r>
            <a:endParaRPr sz="1800"/>
          </a:p>
          <a:p>
            <a:pPr marL="0" lvl="0" indent="0" algn="l" rtl="0">
              <a:lnSpc>
                <a:spcPct val="115000"/>
              </a:lnSpc>
              <a:spcBef>
                <a:spcPts val="1200"/>
              </a:spcBef>
              <a:spcAft>
                <a:spcPts val="0"/>
              </a:spcAft>
              <a:buClr>
                <a:schemeClr val="dk1"/>
              </a:buClr>
              <a:buSzPts val="1100"/>
              <a:buFont typeface="Arial"/>
              <a:buNone/>
            </a:pPr>
            <a:r>
              <a:rPr lang="en" sz="1800"/>
              <a:t>Drag your pictures into the box below from the research tool or use insert to search for pictures. </a:t>
            </a:r>
            <a:endParaRPr sz="1800"/>
          </a:p>
          <a:p>
            <a:pPr marL="0" lvl="0" indent="0" algn="l" rtl="0">
              <a:lnSpc>
                <a:spcPct val="115000"/>
              </a:lnSpc>
              <a:spcBef>
                <a:spcPts val="1200"/>
              </a:spcBef>
              <a:spcAft>
                <a:spcPts val="1000"/>
              </a:spcAft>
              <a:buClr>
                <a:schemeClr val="dk1"/>
              </a:buClr>
              <a:buSzPts val="1100"/>
              <a:buFont typeface="Arial"/>
              <a:buNone/>
            </a:pPr>
            <a:r>
              <a:rPr lang="en" sz="1800"/>
              <a:t>Describe a souvenir that you brought home.  What is it?  Where did you buy it? Why did you buy it?</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0"/>
          <p:cNvSpPr txBox="1">
            <a:spLocks noGrp="1"/>
          </p:cNvSpPr>
          <p:nvPr>
            <p:ph type="title"/>
          </p:nvPr>
        </p:nvSpPr>
        <p:spPr>
          <a:xfrm>
            <a:off x="457200" y="384728"/>
            <a:ext cx="8229600" cy="8574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2400" u="sng"/>
              <a:t>QUALITY OF LIFE</a:t>
            </a:r>
            <a:endParaRPr sz="2400"/>
          </a:p>
          <a:p>
            <a:pPr marL="0" lvl="0" indent="0" algn="l" rtl="0">
              <a:spcBef>
                <a:spcPts val="0"/>
              </a:spcBef>
              <a:spcAft>
                <a:spcPts val="0"/>
              </a:spcAft>
              <a:buNone/>
            </a:pPr>
            <a:endParaRPr sz="1800"/>
          </a:p>
        </p:txBody>
      </p:sp>
      <p:sp>
        <p:nvSpPr>
          <p:cNvPr id="146" name="Google Shape;146;p30"/>
          <p:cNvSpPr txBox="1">
            <a:spLocks noGrp="1"/>
          </p:cNvSpPr>
          <p:nvPr>
            <p:ph type="body" idx="1"/>
          </p:nvPr>
        </p:nvSpPr>
        <p:spPr>
          <a:xfrm>
            <a:off x="910175" y="819175"/>
            <a:ext cx="6983100" cy="3801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a:t>Explain in </a:t>
            </a:r>
            <a:r>
              <a:rPr lang="en" sz="1800" b="1"/>
              <a:t>2-3 sentences</a:t>
            </a:r>
            <a:r>
              <a:rPr lang="en" sz="1800"/>
              <a:t> what makes their quality of life good. What changes could be made to improve their quality of life?</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n" sz="1400"/>
              <a:t>I think the quality of life in … is ...</a:t>
            </a:r>
            <a:endParaRPr sz="1400"/>
          </a:p>
          <a:p>
            <a:pPr marL="0" lvl="0" indent="0" algn="l" rtl="0">
              <a:spcBef>
                <a:spcPts val="6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1"/>
          <p:cNvSpPr txBox="1">
            <a:spLocks noGrp="1"/>
          </p:cNvSpPr>
          <p:nvPr>
            <p:ph type="title"/>
          </p:nvPr>
        </p:nvSpPr>
        <p:spPr>
          <a:xfrm>
            <a:off x="988325" y="231625"/>
            <a:ext cx="62811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Resources</a:t>
            </a:r>
            <a:endParaRPr/>
          </a:p>
        </p:txBody>
      </p:sp>
      <p:sp>
        <p:nvSpPr>
          <p:cNvPr id="152" name="Google Shape;152;p31"/>
          <p:cNvSpPr txBox="1">
            <a:spLocks noGrp="1"/>
          </p:cNvSpPr>
          <p:nvPr>
            <p:ph type="body" idx="1"/>
          </p:nvPr>
        </p:nvSpPr>
        <p:spPr>
          <a:xfrm>
            <a:off x="988325" y="956450"/>
            <a:ext cx="6281100" cy="3725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u="sng">
                <a:solidFill>
                  <a:schemeClr val="hlink"/>
                </a:solidFill>
                <a:hlinkClick r:id="rId3"/>
              </a:rPr>
              <a:t>India Images Collection</a:t>
            </a:r>
            <a:endParaRPr sz="2400"/>
          </a:p>
          <a:p>
            <a:pPr marL="0" lvl="0" indent="0" algn="l" rtl="0">
              <a:spcBef>
                <a:spcPts val="600"/>
              </a:spcBef>
              <a:spcAft>
                <a:spcPts val="0"/>
              </a:spcAft>
              <a:buNone/>
            </a:pPr>
            <a:r>
              <a:rPr lang="en" sz="2400" u="sng">
                <a:solidFill>
                  <a:schemeClr val="hlink"/>
                </a:solidFill>
                <a:hlinkClick r:id="rId4"/>
              </a:rPr>
              <a:t>Ukranian Heritage Village Images Collection</a:t>
            </a:r>
            <a:endParaRPr sz="2400"/>
          </a:p>
          <a:p>
            <a:pPr marL="0" lvl="0" indent="0" algn="l" rtl="0">
              <a:spcBef>
                <a:spcPts val="600"/>
              </a:spcBef>
              <a:spcAft>
                <a:spcPts val="0"/>
              </a:spcAft>
              <a:buNone/>
            </a:pPr>
            <a:r>
              <a:rPr lang="en" sz="2400" u="sng">
                <a:solidFill>
                  <a:schemeClr val="hlink"/>
                </a:solidFill>
                <a:hlinkClick r:id="rId5"/>
              </a:rPr>
              <a:t>Peru Images Collection</a:t>
            </a:r>
            <a:endParaRPr sz="2400"/>
          </a:p>
          <a:p>
            <a:pPr marL="0" lvl="0" indent="0" algn="l" rtl="0">
              <a:spcBef>
                <a:spcPts val="600"/>
              </a:spcBef>
              <a:spcAft>
                <a:spcPts val="0"/>
              </a:spcAft>
              <a:buNone/>
            </a:pPr>
            <a:r>
              <a:rPr lang="en" sz="2400" u="sng">
                <a:solidFill>
                  <a:schemeClr val="hlink"/>
                </a:solidFill>
                <a:hlinkClick r:id="rId6"/>
              </a:rPr>
              <a:t>Tunisia Images Collection</a:t>
            </a:r>
            <a:endParaRPr sz="2400">
              <a:highlight>
                <a:srgbClr val="FFFFFF"/>
              </a:highlight>
              <a:latin typeface="Verdana"/>
              <a:ea typeface="Verdana"/>
              <a:cs typeface="Verdana"/>
              <a:sym typeface="Verdana"/>
            </a:endParaRPr>
          </a:p>
          <a:p>
            <a:pPr marL="0" lvl="0" indent="0" algn="l" rtl="0">
              <a:spcBef>
                <a:spcPts val="600"/>
              </a:spcBef>
              <a:spcAft>
                <a:spcPts val="0"/>
              </a:spcAft>
              <a:buNone/>
            </a:pP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graphicFrame>
        <p:nvGraphicFramePr>
          <p:cNvPr id="157" name="Google Shape;157;p32"/>
          <p:cNvGraphicFramePr/>
          <p:nvPr/>
        </p:nvGraphicFramePr>
        <p:xfrm>
          <a:off x="137413" y="125013"/>
          <a:ext cx="3000000" cy="3000000"/>
        </p:xfrm>
        <a:graphic>
          <a:graphicData uri="http://schemas.openxmlformats.org/drawingml/2006/table">
            <a:tbl>
              <a:tblPr>
                <a:noFill/>
                <a:tableStyleId>{9F81BEDF-ECA6-4E37-B231-8B57EDBF0103}</a:tableStyleId>
              </a:tblPr>
              <a:tblGrid>
                <a:gridCol w="2454400"/>
                <a:gridCol w="1742200"/>
                <a:gridCol w="3158000"/>
                <a:gridCol w="1514575"/>
              </a:tblGrid>
              <a:tr h="494625">
                <a:tc>
                  <a:txBody>
                    <a:bodyPr/>
                    <a:lstStyle/>
                    <a:p>
                      <a:pPr marL="0" lvl="0" indent="0" algn="ctr" rtl="0">
                        <a:spcBef>
                          <a:spcPts val="0"/>
                        </a:spcBef>
                        <a:spcAft>
                          <a:spcPts val="0"/>
                        </a:spcAft>
                        <a:buNone/>
                      </a:pPr>
                      <a:r>
                        <a:rPr lang="en" b="1">
                          <a:solidFill>
                            <a:srgbClr val="FFFFFF"/>
                          </a:solidFill>
                          <a:latin typeface="Helvetica Neue"/>
                          <a:ea typeface="Helvetica Neue"/>
                          <a:cs typeface="Helvetica Neue"/>
                          <a:sym typeface="Helvetica Neue"/>
                        </a:rPr>
                        <a:t>Outcomes</a:t>
                      </a:r>
                      <a:endParaRPr b="1">
                        <a:solidFill>
                          <a:srgbClr val="FFFFFF"/>
                        </a:solidFill>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lvl="0" indent="0" algn="ctr" rtl="0">
                        <a:spcBef>
                          <a:spcPts val="0"/>
                        </a:spcBef>
                        <a:spcAft>
                          <a:spcPts val="0"/>
                        </a:spcAft>
                        <a:buNone/>
                      </a:pPr>
                      <a:r>
                        <a:rPr lang="en" b="1">
                          <a:solidFill>
                            <a:srgbClr val="FFFFFF"/>
                          </a:solidFill>
                          <a:latin typeface="Helvetica Neue"/>
                          <a:ea typeface="Helvetica Neue"/>
                          <a:cs typeface="Helvetica Neue"/>
                          <a:sym typeface="Helvetica Neue"/>
                        </a:rPr>
                        <a:t>Concerns</a:t>
                      </a:r>
                      <a:endParaRPr b="1">
                        <a:solidFill>
                          <a:srgbClr val="FFFFFF"/>
                        </a:solidFill>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lvl="0" indent="0" algn="ctr" rtl="0">
                        <a:spcBef>
                          <a:spcPts val="0"/>
                        </a:spcBef>
                        <a:spcAft>
                          <a:spcPts val="0"/>
                        </a:spcAft>
                        <a:buNone/>
                      </a:pPr>
                      <a:r>
                        <a:rPr lang="en" b="1">
                          <a:solidFill>
                            <a:srgbClr val="FFFFFF"/>
                          </a:solidFill>
                          <a:latin typeface="Helvetica Neue"/>
                          <a:ea typeface="Helvetica Neue"/>
                          <a:cs typeface="Helvetica Neue"/>
                          <a:sym typeface="Helvetica Neue"/>
                        </a:rPr>
                        <a:t>Criteria</a:t>
                      </a:r>
                      <a:endParaRPr b="1">
                        <a:solidFill>
                          <a:srgbClr val="FFFFFF"/>
                        </a:solidFill>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c>
                  <a:txBody>
                    <a:bodyPr/>
                    <a:lstStyle/>
                    <a:p>
                      <a:pPr marL="0" lvl="0" indent="0" algn="ctr" rtl="0">
                        <a:spcBef>
                          <a:spcPts val="0"/>
                        </a:spcBef>
                        <a:spcAft>
                          <a:spcPts val="0"/>
                        </a:spcAft>
                        <a:buNone/>
                      </a:pPr>
                      <a:r>
                        <a:rPr lang="en" b="1">
                          <a:solidFill>
                            <a:srgbClr val="FFFFFF"/>
                          </a:solidFill>
                          <a:latin typeface="Helvetica Neue"/>
                          <a:ea typeface="Helvetica Neue"/>
                          <a:cs typeface="Helvetica Neue"/>
                          <a:sym typeface="Helvetica Neue"/>
                        </a:rPr>
                        <a:t>Advanced</a:t>
                      </a:r>
                      <a:endParaRPr b="1">
                        <a:solidFill>
                          <a:srgbClr val="FFFFFF"/>
                        </a:solidFill>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0000"/>
                    </a:solidFill>
                  </a:tcPr>
                </a:tc>
              </a:tr>
              <a:tr h="4450450">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Verdana"/>
                          <a:ea typeface="Verdana"/>
                          <a:cs typeface="Verdana"/>
                          <a:sym typeface="Verdana"/>
                        </a:rPr>
                        <a:t>3.1.1 - appreciate similarities and differences among people and communities: demonstrate an awareness of and interest in the beliefs, traditions and customs of groups and communities other than their own.</a:t>
                      </a:r>
                      <a:endParaRPr sz="1000" b="1">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endParaRPr sz="1000" b="1">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000" b="1">
                          <a:solidFill>
                            <a:schemeClr val="dk1"/>
                          </a:solidFill>
                          <a:latin typeface="Verdana"/>
                          <a:ea typeface="Verdana"/>
                          <a:cs typeface="Verdana"/>
                          <a:sym typeface="Verdana"/>
                        </a:rPr>
                        <a:t>3.1.2 - examine the social, cultural and linguistic characteristics that affect quality of life in communities in other parts of the world by exploring and reflecting upon the following questions for inquiry:</a:t>
                      </a:r>
                      <a:endParaRPr sz="1000" b="1">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endParaRPr sz="1000" b="1">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endParaRPr sz="1000" b="1">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endParaRPr sz="1000" b="1">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a:latin typeface="Helvetica Neue"/>
                          <a:ea typeface="Helvetica Neue"/>
                          <a:cs typeface="Helvetica Neue"/>
                          <a:sym typeface="Helvetica Neue"/>
                        </a:rPr>
                        <a:t>Where can I improve?</a:t>
                      </a:r>
                      <a:endParaRPr sz="1200">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Clr>
                          <a:schemeClr val="dk1"/>
                        </a:buClr>
                        <a:buSzPts val="1100"/>
                        <a:buFont typeface="Arial"/>
                        <a:buNone/>
                      </a:pPr>
                      <a:r>
                        <a:rPr lang="en" sz="1200">
                          <a:solidFill>
                            <a:schemeClr val="dk1"/>
                          </a:solidFill>
                          <a:latin typeface="Helvetica Neue"/>
                          <a:ea typeface="Helvetica Neue"/>
                          <a:cs typeface="Helvetica Neue"/>
                          <a:sym typeface="Helvetica Neue"/>
                        </a:rPr>
                        <a:t>I demonstrate a practical understanding of differences among people and communities </a:t>
                      </a:r>
                      <a:endParaRPr sz="1200">
                        <a:solidFill>
                          <a:schemeClr val="dk1"/>
                        </a:solidFill>
                        <a:latin typeface="Helvetica Neue"/>
                        <a:ea typeface="Helvetica Neue"/>
                        <a:cs typeface="Helvetica Neue"/>
                        <a:sym typeface="Helvetica Neue"/>
                      </a:endParaRPr>
                    </a:p>
                    <a:p>
                      <a:pPr marL="457200" lvl="0"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My narrative </a:t>
                      </a:r>
                      <a:r>
                        <a:rPr lang="en" sz="1200" b="1">
                          <a:solidFill>
                            <a:schemeClr val="dk1"/>
                          </a:solidFill>
                          <a:latin typeface="Helvetica Neue"/>
                          <a:ea typeface="Helvetica Neue"/>
                          <a:cs typeface="Helvetica Neue"/>
                          <a:sym typeface="Helvetica Neue"/>
                        </a:rPr>
                        <a:t>very</a:t>
                      </a:r>
                      <a:r>
                        <a:rPr lang="en" sz="1200">
                          <a:solidFill>
                            <a:schemeClr val="dk1"/>
                          </a:solidFill>
                          <a:latin typeface="Helvetica Neue"/>
                          <a:ea typeface="Helvetica Neue"/>
                          <a:cs typeface="Helvetica Neue"/>
                          <a:sym typeface="Helvetica Neue"/>
                        </a:rPr>
                        <a:t> </a:t>
                      </a:r>
                      <a:r>
                        <a:rPr lang="en" sz="1200" b="1">
                          <a:solidFill>
                            <a:schemeClr val="dk1"/>
                          </a:solidFill>
                          <a:latin typeface="Helvetica Neue"/>
                          <a:ea typeface="Helvetica Neue"/>
                          <a:cs typeface="Helvetica Neue"/>
                          <a:sym typeface="Helvetica Neue"/>
                        </a:rPr>
                        <a:t>accurately explains </a:t>
                      </a:r>
                      <a:r>
                        <a:rPr lang="en" sz="1200">
                          <a:solidFill>
                            <a:schemeClr val="dk1"/>
                          </a:solidFill>
                          <a:latin typeface="Helvetica Neue"/>
                          <a:ea typeface="Helvetica Neue"/>
                          <a:cs typeface="Helvetica Neue"/>
                          <a:sym typeface="Helvetica Neue"/>
                        </a:rPr>
                        <a:t>with </a:t>
                      </a:r>
                      <a:r>
                        <a:rPr lang="en" sz="1200" b="1">
                          <a:solidFill>
                            <a:schemeClr val="dk1"/>
                          </a:solidFill>
                          <a:latin typeface="Helvetica Neue"/>
                          <a:ea typeface="Helvetica Neue"/>
                          <a:cs typeface="Helvetica Neue"/>
                          <a:sym typeface="Helvetica Neue"/>
                        </a:rPr>
                        <a:t>details: </a:t>
                      </a:r>
                      <a:endParaRPr sz="1200" b="1">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Arriving</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Flag</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Capital City</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Languages</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Food</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Traditional Clothing</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Festivals/Celebrations</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Souvenir</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Quality of Life</a:t>
                      </a:r>
                      <a:endParaRPr sz="1200">
                        <a:solidFill>
                          <a:schemeClr val="dk1"/>
                        </a:solidFill>
                        <a:latin typeface="Helvetica Neue"/>
                        <a:ea typeface="Helvetica Neue"/>
                        <a:cs typeface="Helvetica Neue"/>
                        <a:sym typeface="Helvetica Neue"/>
                      </a:endParaRPr>
                    </a:p>
                    <a:p>
                      <a:pPr marL="457200" lvl="0"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My images </a:t>
                      </a:r>
                      <a:r>
                        <a:rPr lang="en" sz="1200" b="1">
                          <a:solidFill>
                            <a:schemeClr val="dk1"/>
                          </a:solidFill>
                          <a:latin typeface="Helvetica Neue"/>
                          <a:ea typeface="Helvetica Neue"/>
                          <a:cs typeface="Helvetica Neue"/>
                          <a:sym typeface="Helvetica Neue"/>
                        </a:rPr>
                        <a:t>enhance my explanation</a:t>
                      </a:r>
                      <a:endParaRPr sz="1200" b="1">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 sz="1200" b="1">
                          <a:solidFill>
                            <a:schemeClr val="dk1"/>
                          </a:solidFill>
                          <a:latin typeface="Helvetica Neue"/>
                          <a:ea typeface="Helvetica Neue"/>
                          <a:cs typeface="Helvetica Neue"/>
                          <a:sym typeface="Helvetica Neue"/>
                        </a:rPr>
                        <a:t>Group Work:</a:t>
                      </a:r>
                      <a:endParaRPr sz="1200" b="1">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Positive talk</a:t>
                      </a:r>
                      <a:endParaRPr sz="1200">
                        <a:solidFill>
                          <a:schemeClr val="dk1"/>
                        </a:solidFill>
                        <a:latin typeface="Helvetica Neue"/>
                        <a:ea typeface="Helvetica Neue"/>
                        <a:cs typeface="Helvetica Neue"/>
                        <a:sym typeface="Helvetica Neue"/>
                      </a:endParaRPr>
                    </a:p>
                    <a:p>
                      <a:pPr marL="914400" lvl="1" indent="-304800" algn="l" rtl="0">
                        <a:spcBef>
                          <a:spcPts val="0"/>
                        </a:spcBef>
                        <a:spcAft>
                          <a:spcPts val="0"/>
                        </a:spcAft>
                        <a:buClr>
                          <a:schemeClr val="dk1"/>
                        </a:buClr>
                        <a:buSzPts val="1200"/>
                        <a:buFont typeface="Helvetica Neue"/>
                        <a:buChar char="❑"/>
                      </a:pPr>
                      <a:r>
                        <a:rPr lang="en" sz="1200">
                          <a:solidFill>
                            <a:schemeClr val="dk1"/>
                          </a:solidFill>
                          <a:latin typeface="Helvetica Neue"/>
                          <a:ea typeface="Helvetica Neue"/>
                          <a:cs typeface="Helvetica Neue"/>
                          <a:sym typeface="Helvetica Neue"/>
                        </a:rPr>
                        <a:t>Doing my share</a:t>
                      </a:r>
                      <a:endParaRPr sz="12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12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1200" b="1">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1200" b="1">
                        <a:solidFill>
                          <a:schemeClr val="dk1"/>
                        </a:solidFill>
                        <a:latin typeface="Helvetica Neue"/>
                        <a:ea typeface="Helvetica Neue"/>
                        <a:cs typeface="Helvetica Neue"/>
                        <a:sym typeface="Helvetica Neue"/>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t>Where did I excel?</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1"/>
          <p:cNvSpPr txBox="1">
            <a:spLocks noGrp="1"/>
          </p:cNvSpPr>
          <p:nvPr>
            <p:ph type="ctrTitle"/>
          </p:nvPr>
        </p:nvSpPr>
        <p:spPr>
          <a:xfrm>
            <a:off x="685800" y="291680"/>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My Journey to </a:t>
            </a:r>
            <a:endParaRPr/>
          </a:p>
        </p:txBody>
      </p:sp>
      <p:sp>
        <p:nvSpPr>
          <p:cNvPr id="84" name="Google Shape;84;p21"/>
          <p:cNvSpPr txBox="1">
            <a:spLocks noGrp="1"/>
          </p:cNvSpPr>
          <p:nvPr>
            <p:ph type="subTitle" idx="1"/>
          </p:nvPr>
        </p:nvSpPr>
        <p:spPr>
          <a:xfrm>
            <a:off x="685800" y="2610850"/>
            <a:ext cx="7772400" cy="181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smtClean="0"/>
              <a:t>USE GOOGLE EARTH TO SEARCH THE DISTANCE AND LOCATION to travel to your country.</a:t>
            </a:r>
          </a:p>
          <a:p>
            <a:pPr marL="0" lvl="0" indent="0" algn="l" rtl="0">
              <a:spcBef>
                <a:spcPts val="0"/>
              </a:spcBef>
              <a:spcAft>
                <a:spcPts val="0"/>
              </a:spcAft>
              <a:buNone/>
            </a:pPr>
            <a:endParaRPr lang="en-US" sz="1400" dirty="0" smtClean="0"/>
          </a:p>
          <a:p>
            <a:pPr marL="0" lvl="0" indent="0" algn="l" rtl="0">
              <a:spcBef>
                <a:spcPts val="0"/>
              </a:spcBef>
              <a:spcAft>
                <a:spcPts val="0"/>
              </a:spcAft>
              <a:buNone/>
            </a:pPr>
            <a:r>
              <a:rPr lang="en" sz="1400" dirty="0" smtClean="0"/>
              <a:t>Describe </a:t>
            </a:r>
            <a:r>
              <a:rPr lang="en" sz="1400" dirty="0"/>
              <a:t>how you travelled to ___.</a:t>
            </a:r>
            <a:endParaRPr sz="1400" dirty="0"/>
          </a:p>
          <a:p>
            <a:pPr marL="0" lvl="0" indent="0" algn="l" rtl="0">
              <a:spcBef>
                <a:spcPts val="0"/>
              </a:spcBef>
              <a:spcAft>
                <a:spcPts val="0"/>
              </a:spcAft>
              <a:buNone/>
            </a:pPr>
            <a:r>
              <a:rPr lang="en" sz="1400" dirty="0"/>
              <a:t>Which direction did you travel?</a:t>
            </a:r>
            <a:endParaRPr sz="1400" dirty="0"/>
          </a:p>
          <a:p>
            <a:pPr marL="0" lvl="0" indent="0" algn="l" rtl="0">
              <a:spcBef>
                <a:spcPts val="0"/>
              </a:spcBef>
              <a:spcAft>
                <a:spcPts val="0"/>
              </a:spcAft>
              <a:buNone/>
            </a:pPr>
            <a:r>
              <a:rPr lang="en" sz="1400" dirty="0"/>
              <a:t>What oceans did you see?</a:t>
            </a:r>
            <a:endParaRPr sz="1400" dirty="0"/>
          </a:p>
          <a:p>
            <a:pPr marL="0" lvl="0" indent="0" algn="l" rtl="0">
              <a:spcBef>
                <a:spcPts val="0"/>
              </a:spcBef>
              <a:spcAft>
                <a:spcPts val="0"/>
              </a:spcAft>
              <a:buNone/>
            </a:pPr>
            <a:r>
              <a:rPr lang="en" sz="1400" dirty="0"/>
              <a:t>What continent are you going to?</a:t>
            </a:r>
            <a:endParaRPr sz="1400" dirty="0"/>
          </a:p>
          <a:p>
            <a:pPr marL="0" lvl="0" indent="0" algn="l" rtl="0">
              <a:spcBef>
                <a:spcPts val="0"/>
              </a:spcBef>
              <a:spcAft>
                <a:spcPts val="0"/>
              </a:spcAft>
              <a:buNone/>
            </a:pPr>
            <a:r>
              <a:rPr lang="en" sz="1400" dirty="0"/>
              <a:t>Which city did you land in? </a:t>
            </a:r>
            <a:endParaRPr sz="1400" dirty="0"/>
          </a:p>
          <a:p>
            <a:pPr marL="0" lvl="0" indent="0" algn="l" rtl="0">
              <a:spcBef>
                <a:spcPts val="0"/>
              </a:spcBef>
              <a:spcAft>
                <a:spcPts val="0"/>
              </a:spcAft>
              <a:buNone/>
            </a:pPr>
            <a:r>
              <a:rPr lang="en" sz="1400" dirty="0"/>
              <a:t>What is the weather like?</a:t>
            </a:r>
            <a:endParaRPr sz="1400" dirty="0"/>
          </a:p>
        </p:txBody>
      </p:sp>
      <p:sp>
        <p:nvSpPr>
          <p:cNvPr id="85" name="Google Shape;85;p21"/>
          <p:cNvSpPr txBox="1"/>
          <p:nvPr/>
        </p:nvSpPr>
        <p:spPr>
          <a:xfrm>
            <a:off x="3073875" y="1737775"/>
            <a:ext cx="3257100" cy="58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Insert one picture of how you travelled.</a:t>
            </a:r>
            <a:endParaRPr/>
          </a:p>
        </p:txBody>
      </p:sp>
      <p:pic>
        <p:nvPicPr>
          <p:cNvPr id="86" name="Google Shape;86;p21">
            <a:hlinkClick r:id="rId3"/>
          </p:cNvPr>
          <p:cNvPicPr preferRelativeResize="0"/>
          <p:nvPr/>
        </p:nvPicPr>
        <p:blipFill>
          <a:blip r:embed="rId4">
            <a:alphaModFix/>
          </a:blip>
          <a:stretch>
            <a:fillRect/>
          </a:stretch>
        </p:blipFill>
        <p:spPr>
          <a:xfrm>
            <a:off x="7007175" y="3506400"/>
            <a:ext cx="1077700" cy="1077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2"/>
          <p:cNvSpPr txBox="1">
            <a:spLocks noGrp="1"/>
          </p:cNvSpPr>
          <p:nvPr>
            <p:ph type="ctrTitle"/>
          </p:nvPr>
        </p:nvSpPr>
        <p:spPr>
          <a:xfrm>
            <a:off x="650850" y="162317"/>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My Journey to Canada </a:t>
            </a:r>
            <a:endParaRPr/>
          </a:p>
        </p:txBody>
      </p:sp>
      <p:sp>
        <p:nvSpPr>
          <p:cNvPr id="92" name="Google Shape;92;p22"/>
          <p:cNvSpPr txBox="1">
            <a:spLocks noGrp="1"/>
          </p:cNvSpPr>
          <p:nvPr>
            <p:ph type="subTitle" idx="1"/>
          </p:nvPr>
        </p:nvSpPr>
        <p:spPr>
          <a:xfrm>
            <a:off x="544850" y="2664025"/>
            <a:ext cx="7772400" cy="181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Sample: I travelled to Canada from Ukraine by airplane. We had to travel East to get there. I looked out the window and all I could see was blue. We were flying over  the Atlantic Ocean. The plane is about to land in Edmonton, Alberta, Canada. I am now on the continent of North America.  Good thing I packed my winter jacket, it’s cold and snowing outside.  I’ve never seen snow before!</a:t>
            </a:r>
            <a:endParaRPr sz="1600"/>
          </a:p>
          <a:p>
            <a:pPr marL="0" lvl="0" indent="0" algn="l" rtl="0">
              <a:spcBef>
                <a:spcPts val="0"/>
              </a:spcBef>
              <a:spcAft>
                <a:spcPts val="0"/>
              </a:spcAft>
              <a:buNone/>
            </a:pPr>
            <a:endParaRPr sz="1600"/>
          </a:p>
        </p:txBody>
      </p:sp>
      <p:pic>
        <p:nvPicPr>
          <p:cNvPr id="93" name="Google Shape;93;p22"/>
          <p:cNvPicPr preferRelativeResize="0"/>
          <p:nvPr/>
        </p:nvPicPr>
        <p:blipFill>
          <a:blip r:embed="rId3">
            <a:alphaModFix/>
          </a:blip>
          <a:stretch>
            <a:fillRect/>
          </a:stretch>
        </p:blipFill>
        <p:spPr>
          <a:xfrm>
            <a:off x="1894550" y="1322125"/>
            <a:ext cx="2025000" cy="1265700"/>
          </a:xfrm>
          <a:prstGeom prst="roundRect">
            <a:avLst>
              <a:gd name="adj" fmla="val 16667"/>
            </a:avLst>
          </a:prstGeom>
          <a:noFill/>
          <a:ln>
            <a:noFill/>
          </a:ln>
        </p:spPr>
      </p:pic>
      <p:pic>
        <p:nvPicPr>
          <p:cNvPr id="94" name="Google Shape;94;p22"/>
          <p:cNvPicPr preferRelativeResize="0"/>
          <p:nvPr/>
        </p:nvPicPr>
        <p:blipFill>
          <a:blip r:embed="rId4">
            <a:alphaModFix/>
          </a:blip>
          <a:stretch>
            <a:fillRect/>
          </a:stretch>
        </p:blipFill>
        <p:spPr>
          <a:xfrm>
            <a:off x="4664525" y="1377936"/>
            <a:ext cx="2363400" cy="1209900"/>
          </a:xfrm>
          <a:prstGeom prst="roundRect">
            <a:avLst>
              <a:gd name="adj" fmla="val 16667"/>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3"/>
          <p:cNvSpPr txBox="1">
            <a:spLocks noGrp="1"/>
          </p:cNvSpPr>
          <p:nvPr>
            <p:ph type="body" idx="1"/>
          </p:nvPr>
        </p:nvSpPr>
        <p:spPr>
          <a:xfrm>
            <a:off x="495900" y="2213803"/>
            <a:ext cx="8229600" cy="8061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Clr>
                <a:schemeClr val="dk1"/>
              </a:buClr>
              <a:buSzPts val="1100"/>
              <a:buFont typeface="Arial"/>
              <a:buNone/>
            </a:pPr>
            <a:r>
              <a:rPr lang="en" sz="1400" b="1"/>
              <a:t>Find a picture of the </a:t>
            </a:r>
            <a:r>
              <a:rPr lang="en" sz="1400" b="1" u="sng"/>
              <a:t>country’s flag</a:t>
            </a:r>
            <a:r>
              <a:rPr lang="en" sz="1400" b="1"/>
              <a:t> that you are travelling to.  What do the parts of the flag represent?  Write one sentence explaining how it is similar to your flag and one sentence telling the difference.  Insert a picture of the flag above.</a:t>
            </a:r>
            <a:endParaRPr sz="1400" b="1"/>
          </a:p>
          <a:p>
            <a:pPr marL="0" lvl="0" indent="0" algn="ctr" rtl="0">
              <a:spcBef>
                <a:spcPts val="360"/>
              </a:spcBef>
              <a:spcAft>
                <a:spcPts val="0"/>
              </a:spcAft>
              <a:buNone/>
            </a:pPr>
            <a:endParaRPr/>
          </a:p>
        </p:txBody>
      </p:sp>
      <p:sp>
        <p:nvSpPr>
          <p:cNvPr id="100" name="Google Shape;100;p23"/>
          <p:cNvSpPr txBox="1"/>
          <p:nvPr/>
        </p:nvSpPr>
        <p:spPr>
          <a:xfrm>
            <a:off x="495900" y="3164306"/>
            <a:ext cx="8152200" cy="157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When I landed at the airport I couldn’t help but notice Canada’s flag.</a:t>
            </a:r>
            <a:endParaRPr/>
          </a:p>
          <a:p>
            <a:pPr marL="0" lvl="0" indent="0" algn="l" rtl="0">
              <a:spcBef>
                <a:spcPts val="0"/>
              </a:spcBef>
              <a:spcAft>
                <a:spcPts val="0"/>
              </a:spcAft>
              <a:buNone/>
            </a:pPr>
            <a:r>
              <a:rPr lang="en"/>
              <a:t>It was red and white with a maple leaf in the middle.  </a:t>
            </a:r>
            <a:endParaRPr/>
          </a:p>
          <a:p>
            <a:pPr marL="0" lvl="0" indent="0" algn="l" rtl="0">
              <a:spcBef>
                <a:spcPts val="0"/>
              </a:spcBef>
              <a:spcAft>
                <a:spcPts val="0"/>
              </a:spcAft>
              <a:buClr>
                <a:schemeClr val="dk1"/>
              </a:buClr>
              <a:buSzPts val="1100"/>
              <a:buFont typeface="Arial"/>
              <a:buNone/>
            </a:pPr>
            <a:r>
              <a:rPr lang="en">
                <a:solidFill>
                  <a:schemeClr val="dk1"/>
                </a:solidFill>
              </a:rPr>
              <a:t>When I asked someone what the symbols on their flag represented they told me that...</a:t>
            </a:r>
            <a:endParaRPr/>
          </a:p>
          <a:p>
            <a:pPr marL="0" lvl="0" indent="0" algn="l" rtl="0">
              <a:spcBef>
                <a:spcPts val="0"/>
              </a:spcBef>
              <a:spcAft>
                <a:spcPts val="0"/>
              </a:spcAft>
              <a:buNone/>
            </a:pPr>
            <a:r>
              <a:rPr lang="en"/>
              <a:t>I noticed their flag is similar to ours …</a:t>
            </a:r>
            <a:br>
              <a:rPr lang="en"/>
            </a:br>
            <a:r>
              <a:rPr lang="en"/>
              <a:t>A difference that I noticed was…</a:t>
            </a:r>
            <a:endParaRPr/>
          </a:p>
          <a:p>
            <a:pPr marL="0" lvl="0" indent="0" algn="l" rtl="0">
              <a:spcBef>
                <a:spcPts val="0"/>
              </a:spcBef>
              <a:spcAft>
                <a:spcPts val="0"/>
              </a:spcAft>
              <a:buNone/>
            </a:pPr>
            <a:endParaRPr/>
          </a:p>
        </p:txBody>
      </p:sp>
      <p:sp>
        <p:nvSpPr>
          <p:cNvPr id="101" name="Google Shape;101;p23"/>
          <p:cNvSpPr txBox="1"/>
          <p:nvPr/>
        </p:nvSpPr>
        <p:spPr>
          <a:xfrm>
            <a:off x="3251550" y="236425"/>
            <a:ext cx="2640900" cy="52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t>Flag</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1195825" y="398100"/>
            <a:ext cx="6854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800"/>
              <a:t>What is the </a:t>
            </a:r>
            <a:r>
              <a:rPr lang="en" sz="1800" u="sng"/>
              <a:t>capital city</a:t>
            </a:r>
            <a:r>
              <a:rPr lang="en" sz="1800"/>
              <a:t> of the country you are studying? Write two sentences about the capital city.  Find a picture of the capital city and insert it beside your answer.</a:t>
            </a:r>
            <a:endParaRPr/>
          </a:p>
        </p:txBody>
      </p:sp>
      <p:sp>
        <p:nvSpPr>
          <p:cNvPr id="107" name="Google Shape;107;p24"/>
          <p:cNvSpPr txBox="1"/>
          <p:nvPr/>
        </p:nvSpPr>
        <p:spPr>
          <a:xfrm>
            <a:off x="2858500" y="2384350"/>
            <a:ext cx="3222300" cy="2025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Insert 1 picture.</a:t>
            </a:r>
            <a:endParaRPr/>
          </a:p>
        </p:txBody>
      </p:sp>
      <p:sp>
        <p:nvSpPr>
          <p:cNvPr id="108" name="Google Shape;108;p24"/>
          <p:cNvSpPr txBox="1"/>
          <p:nvPr/>
        </p:nvSpPr>
        <p:spPr>
          <a:xfrm>
            <a:off x="1507375" y="1610950"/>
            <a:ext cx="6627900" cy="77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Today I arrived in the capital city  ______________.  Write 2-3 sentences about what you see or do there.  How do people travel to get around in this city or country?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1255175" y="358375"/>
            <a:ext cx="64293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800"/>
              <a:t>What are the </a:t>
            </a:r>
            <a:r>
              <a:rPr lang="en" sz="1800" u="sng"/>
              <a:t>official languages</a:t>
            </a:r>
            <a:r>
              <a:rPr lang="en" sz="1800"/>
              <a:t> of the country you are studying?</a:t>
            </a:r>
            <a:r>
              <a:rPr lang="en" sz="1800" b="0"/>
              <a:t> </a:t>
            </a:r>
            <a:r>
              <a:rPr lang="en" sz="1800"/>
              <a:t>Explain if we have any of the same official languages? </a:t>
            </a:r>
            <a:endParaRPr sz="1800"/>
          </a:p>
        </p:txBody>
      </p:sp>
      <p:sp>
        <p:nvSpPr>
          <p:cNvPr id="114" name="Google Shape;114;p25"/>
          <p:cNvSpPr txBox="1"/>
          <p:nvPr/>
        </p:nvSpPr>
        <p:spPr>
          <a:xfrm>
            <a:off x="1235375" y="1467275"/>
            <a:ext cx="6468900" cy="306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 official languages are </a:t>
            </a:r>
            <a:endParaRPr/>
          </a:p>
          <a:p>
            <a:pPr marL="0" lvl="0" indent="0" algn="l" rtl="0">
              <a:spcBef>
                <a:spcPts val="0"/>
              </a:spcBef>
              <a:spcAft>
                <a:spcPts val="0"/>
              </a:spcAft>
              <a:buNone/>
            </a:pPr>
            <a:r>
              <a:rPr lang="en"/>
              <a:t>Where did you hear people talking?  </a:t>
            </a:r>
            <a:endParaRPr/>
          </a:p>
          <a:p>
            <a:pPr marL="0" lvl="0" indent="0" algn="l" rtl="0">
              <a:spcBef>
                <a:spcPts val="0"/>
              </a:spcBef>
              <a:spcAft>
                <a:spcPts val="0"/>
              </a:spcAft>
              <a:buNone/>
            </a:pPr>
            <a:r>
              <a:rPr lang="en"/>
              <a:t>What did you think, feel?</a:t>
            </a:r>
            <a:endParaRPr/>
          </a:p>
          <a:p>
            <a:pPr marL="0" lvl="0" indent="0" algn="l" rtl="0">
              <a:spcBef>
                <a:spcPts val="0"/>
              </a:spcBef>
              <a:spcAft>
                <a:spcPts val="0"/>
              </a:spcAft>
              <a:buNone/>
            </a:pPr>
            <a:r>
              <a:rPr lang="en"/>
              <a:t>How do people greet each other in their language?  </a:t>
            </a:r>
            <a:endParaRPr/>
          </a:p>
          <a:p>
            <a:pPr marL="0" lvl="0" indent="0" algn="l" rtl="0">
              <a:spcBef>
                <a:spcPts val="0"/>
              </a:spcBef>
              <a:spcAft>
                <a:spcPts val="0"/>
              </a:spcAft>
              <a:buNone/>
            </a:pPr>
            <a:r>
              <a:rPr lang="en"/>
              <a:t>How do they say goodbye?</a:t>
            </a:r>
            <a:endParaRPr/>
          </a:p>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457200" y="205978"/>
            <a:ext cx="82296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Food</a:t>
            </a:r>
            <a:endParaRPr/>
          </a:p>
        </p:txBody>
      </p:sp>
      <p:sp>
        <p:nvSpPr>
          <p:cNvPr id="120" name="Google Shape;120;p26"/>
          <p:cNvSpPr txBox="1">
            <a:spLocks noGrp="1"/>
          </p:cNvSpPr>
          <p:nvPr>
            <p:ph type="body" idx="1"/>
          </p:nvPr>
        </p:nvSpPr>
        <p:spPr>
          <a:xfrm>
            <a:off x="457200" y="1200150"/>
            <a:ext cx="7952400" cy="4941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400">
                <a:solidFill>
                  <a:srgbClr val="000000"/>
                </a:solidFill>
              </a:rPr>
              <a:t>What types of food do people eat in this country?  What food is grown here?  What are you going to have to eat for a meal? Where do they get their food?</a:t>
            </a: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a:p>
            <a:pPr marL="0" marR="0" lvl="0" indent="0" algn="l" rtl="0">
              <a:lnSpc>
                <a:spcPct val="100000"/>
              </a:lnSpc>
              <a:spcBef>
                <a:spcPts val="0"/>
              </a:spcBef>
              <a:spcAft>
                <a:spcPts val="0"/>
              </a:spcAft>
              <a:buNone/>
            </a:pPr>
            <a:endParaRPr sz="1400">
              <a:solidFill>
                <a:srgbClr val="000000"/>
              </a:solidFill>
            </a:endParaRPr>
          </a:p>
        </p:txBody>
      </p:sp>
      <p:sp>
        <p:nvSpPr>
          <p:cNvPr id="121" name="Google Shape;121;p26"/>
          <p:cNvSpPr txBox="1"/>
          <p:nvPr/>
        </p:nvSpPr>
        <p:spPr>
          <a:xfrm>
            <a:off x="628750" y="1894975"/>
            <a:ext cx="7684800" cy="1545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a:t>Insert a few images of some of their food or meals and where they get it.</a:t>
            </a:r>
            <a:endParaRPr/>
          </a:p>
        </p:txBody>
      </p:sp>
      <p:sp>
        <p:nvSpPr>
          <p:cNvPr id="122" name="Google Shape;122;p26"/>
          <p:cNvSpPr txBox="1"/>
          <p:nvPr/>
        </p:nvSpPr>
        <p:spPr>
          <a:xfrm>
            <a:off x="523950" y="3641300"/>
            <a:ext cx="7952400" cy="1128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Today I had the most amazing lunch.  It was…</a:t>
            </a:r>
            <a:endParaRPr/>
          </a:p>
          <a:p>
            <a:pPr marL="0" lvl="0" indent="0" algn="l" rtl="0">
              <a:spcBef>
                <a:spcPts val="0"/>
              </a:spcBef>
              <a:spcAft>
                <a:spcPts val="0"/>
              </a:spcAft>
              <a:buNone/>
            </a:pPr>
            <a:r>
              <a:rPr lang="en"/>
              <a:t>People here get most of their food from…</a:t>
            </a:r>
            <a:endParaRPr/>
          </a:p>
          <a:p>
            <a:pPr marL="0" lvl="0" indent="0" algn="l" rtl="0">
              <a:spcBef>
                <a:spcPts val="0"/>
              </a:spcBef>
              <a:spcAft>
                <a:spcPts val="0"/>
              </a:spcAft>
              <a:buNone/>
            </a:pPr>
            <a:r>
              <a:rPr lang="en"/>
              <a:t>Some other things that I would like to try while I am here are...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7"/>
          <p:cNvSpPr txBox="1">
            <a:spLocks noGrp="1"/>
          </p:cNvSpPr>
          <p:nvPr>
            <p:ph type="title"/>
          </p:nvPr>
        </p:nvSpPr>
        <p:spPr>
          <a:xfrm>
            <a:off x="1274950" y="207550"/>
            <a:ext cx="6498600" cy="1281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 sz="1600"/>
              <a:t>Describe the </a:t>
            </a:r>
            <a:r>
              <a:rPr lang="en" sz="1600" u="sng"/>
              <a:t>traditional clothing</a:t>
            </a:r>
            <a:r>
              <a:rPr lang="en" sz="1600"/>
              <a:t> that is worn in the country you are studying. Where do they wear this clothing? what does it look like?  Find a picture of a person wearing traditional clothing and place it to the right of your answer.</a:t>
            </a:r>
            <a:endParaRPr sz="1800"/>
          </a:p>
        </p:txBody>
      </p:sp>
      <p:sp>
        <p:nvSpPr>
          <p:cNvPr id="128" name="Google Shape;128;p27"/>
          <p:cNvSpPr txBox="1">
            <a:spLocks noGrp="1"/>
          </p:cNvSpPr>
          <p:nvPr>
            <p:ph type="body" idx="1"/>
          </p:nvPr>
        </p:nvSpPr>
        <p:spPr>
          <a:xfrm>
            <a:off x="1314525" y="1680525"/>
            <a:ext cx="3470400" cy="2955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400"/>
              <a:t>The traditional clothing worn here is..</a:t>
            </a:r>
            <a:r>
              <a:rPr lang="en" sz="1800"/>
              <a:t>.</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8"/>
          <p:cNvSpPr txBox="1">
            <a:spLocks noGrp="1"/>
          </p:cNvSpPr>
          <p:nvPr>
            <p:ph type="title"/>
          </p:nvPr>
        </p:nvSpPr>
        <p:spPr>
          <a:xfrm>
            <a:off x="1392000" y="345200"/>
            <a:ext cx="6342000" cy="1236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 sz="1600"/>
              <a:t>What is a festival/</a:t>
            </a:r>
            <a:r>
              <a:rPr lang="en" sz="1600" u="sng"/>
              <a:t>celebration</a:t>
            </a:r>
            <a:r>
              <a:rPr lang="en" sz="1600"/>
              <a:t> in the country you are studying? Describe it.  What is similar about this celebration and a festival/celebration that you have? Find a picture of the festival and place it to the right of your answer.</a:t>
            </a:r>
            <a:endParaRPr sz="1800"/>
          </a:p>
        </p:txBody>
      </p:sp>
      <p:sp>
        <p:nvSpPr>
          <p:cNvPr id="134" name="Google Shape;134;p28"/>
          <p:cNvSpPr txBox="1">
            <a:spLocks noGrp="1"/>
          </p:cNvSpPr>
          <p:nvPr>
            <p:ph type="body" idx="1"/>
          </p:nvPr>
        </p:nvSpPr>
        <p:spPr>
          <a:xfrm>
            <a:off x="1392000" y="1656475"/>
            <a:ext cx="3881100" cy="2800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400"/>
              <a:t>Today I went to...</a:t>
            </a:r>
            <a:endParaRPr sz="1400"/>
          </a:p>
        </p:txBody>
      </p:sp>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827</Words>
  <Application>Microsoft Macintosh PowerPoint</Application>
  <PresentationFormat>On-screen Show (16:9)</PresentationFormat>
  <Paragraphs>88</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Helvetica Neue</vt:lpstr>
      <vt:lpstr>Verdana</vt:lpstr>
      <vt:lpstr>Simple Light</vt:lpstr>
      <vt:lpstr>Simple Light</vt:lpstr>
      <vt:lpstr>I’m taking my camera to:</vt:lpstr>
      <vt:lpstr>My Journey to </vt:lpstr>
      <vt:lpstr>My Journey to Canada </vt:lpstr>
      <vt:lpstr>PowerPoint Presentation</vt:lpstr>
      <vt:lpstr>What is the capital city of the country you are studying? Write two sentences about the capital city.  Find a picture of the capital city and insert it beside your answer.</vt:lpstr>
      <vt:lpstr>What are the official languages of the country you are studying? Explain if we have any of the same official languages? </vt:lpstr>
      <vt:lpstr>Food</vt:lpstr>
      <vt:lpstr>Describe the traditional clothing that is worn in the country you are studying. Where do they wear this clothing? what does it look like?  Find a picture of a person wearing traditional clothing and place it to the right of your answer.</vt:lpstr>
      <vt:lpstr>What is a festival/celebration in the country you are studying? Describe it.  What is similar about this celebration and a festival/celebration that you have? Find a picture of the festival and place it to the right of your answer.</vt:lpstr>
      <vt:lpstr>Interesting Facts &amp; Places</vt:lpstr>
      <vt:lpstr>QUALITY OF LIFE </vt:lpstr>
      <vt:lpstr>Resources</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taking my camera to:</dc:title>
  <cp:lastModifiedBy>Cooper, Cheryl A</cp:lastModifiedBy>
  <cp:revision>2</cp:revision>
  <dcterms:modified xsi:type="dcterms:W3CDTF">2019-04-29T16:46:57Z</dcterms:modified>
</cp:coreProperties>
</file>